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78" r:id="rId5"/>
    <p:sldMasterId id="2147483673" r:id="rId6"/>
    <p:sldMasterId id="2147483689" r:id="rId7"/>
    <p:sldMasterId id="2147483702" r:id="rId8"/>
    <p:sldMasterId id="2147483710" r:id="rId9"/>
    <p:sldMasterId id="2147483715" r:id="rId10"/>
    <p:sldMasterId id="2147483746" r:id="rId11"/>
  </p:sldMasterIdLst>
  <p:notesMasterIdLst>
    <p:notesMasterId r:id="rId37"/>
  </p:notesMasterIdLst>
  <p:sldIdLst>
    <p:sldId id="256" r:id="rId12"/>
    <p:sldId id="257" r:id="rId13"/>
    <p:sldId id="258" r:id="rId14"/>
    <p:sldId id="259" r:id="rId15"/>
    <p:sldId id="261" r:id="rId16"/>
    <p:sldId id="260" r:id="rId17"/>
    <p:sldId id="262" r:id="rId18"/>
    <p:sldId id="263" r:id="rId19"/>
    <p:sldId id="264" r:id="rId20"/>
    <p:sldId id="265" r:id="rId21"/>
    <p:sldId id="266" r:id="rId22"/>
    <p:sldId id="268" r:id="rId23"/>
    <p:sldId id="267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otham-Book" panose="02000604040000020004" pitchFamily="50" charset="0"/>
      <p:regular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Montserrat Black" panose="00000A00000000000000" pitchFamily="2" charset="0"/>
      <p:bold r:id="rId47"/>
      <p:boldItalic r:id="rId48"/>
    </p:embeddedFont>
    <p:embeddedFont>
      <p:font typeface="Montserrat Light" panose="00000400000000000000" pitchFamily="2" charset="0"/>
      <p:regular r:id="rId49"/>
      <p:italic r:id="rId50"/>
    </p:embeddedFont>
    <p:embeddedFont>
      <p:font typeface="Montserrat Medium" panose="00000600000000000000" pitchFamily="2" charset="0"/>
      <p:regular r:id="rId51"/>
      <p:italic r:id="rId52"/>
    </p:embeddedFont>
    <p:embeddedFont>
      <p:font typeface="Montserrat SemiBold" panose="00000700000000000000" pitchFamily="2" charset="0"/>
      <p:regular r:id="rId53"/>
      <p:bold r:id="rId54"/>
      <p:italic r:id="rId55"/>
      <p:boldItalic r:id="rId5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2.fntdata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Master" Target="slideMasters/slideMaster5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5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748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0751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0967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17363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2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6" name="Logo_Superior_Direito">
            <a:extLst>
              <a:ext uri="{FF2B5EF4-FFF2-40B4-BE49-F238E27FC236}">
                <a16:creationId xmlns:a16="http://schemas.microsoft.com/office/drawing/2014/main" id="{7CC77ACE-4462-E248-925B-3E05880AA5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5C95F7E-A80F-A044-B603-E345C4A8C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262626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16545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1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_Cinza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7F6548-2DDB-4CE6-B5AC-8A0055EE3EF9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84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41BF33-7571-49BC-B7C9-1CBCDF494F7A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6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2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1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4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6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D415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1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688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8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8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03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Fundo_Branco">
            <a:extLst>
              <a:ext uri="{FF2B5EF4-FFF2-40B4-BE49-F238E27FC236}">
                <a16:creationId xmlns:a16="http://schemas.microsoft.com/office/drawing/2014/main" id="{ECB0B576-3D3F-485B-9C3E-A21942BC66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368DBD0-ED9E-48C8-9691-3D0DA5DA3E33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Branco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4B21BD-C139-44C4-B59E-6F59FDF4F796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DD21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34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D43611-8AD3-4B3B-986E-F81B1543B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26582F57-265F-6549-A7FE-3F2F3E607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magens de Fundo">
            <a:extLst>
              <a:ext uri="{FF2B5EF4-FFF2-40B4-BE49-F238E27FC236}">
                <a16:creationId xmlns:a16="http://schemas.microsoft.com/office/drawing/2014/main" id="{88519773-C15B-4275-845A-0C627F051BF4}"/>
              </a:ext>
            </a:extLst>
          </p:cNvPr>
          <p:cNvGrpSpPr/>
          <p:nvPr userDrawn="1"/>
        </p:nvGrpSpPr>
        <p:grpSpPr>
          <a:xfrm>
            <a:off x="0" y="0"/>
            <a:ext cx="12192001" cy="6860413"/>
            <a:chOff x="0" y="0"/>
            <a:chExt cx="12192001" cy="68604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58952E7-5C7B-41B3-A8AC-19F00561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52909"/>
              <a:ext cx="4514966" cy="3005091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D26239-CA0B-4628-8313-454F5D27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677" y="3124940"/>
              <a:ext cx="5612324" cy="373547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E1F8AB-5630-4AED-BA24-C34D5769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9"/>
            <a:stretch/>
          </p:blipFill>
          <p:spPr>
            <a:xfrm>
              <a:off x="0" y="0"/>
              <a:ext cx="5294987" cy="385290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0ECD695-2F69-46D8-A232-972F04D8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1" t="7565"/>
            <a:stretch/>
          </p:blipFill>
          <p:spPr>
            <a:xfrm>
              <a:off x="3322773" y="3852909"/>
              <a:ext cx="4640497" cy="300750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7A163-BBDC-454A-897A-749028763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7"/>
            <a:stretch/>
          </p:blipFill>
          <p:spPr>
            <a:xfrm>
              <a:off x="7856960" y="0"/>
              <a:ext cx="4335039" cy="31249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D269D31-295B-4B5A-B3DA-C0F79B26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81"/>
            <a:stretch/>
          </p:blipFill>
          <p:spPr>
            <a:xfrm>
              <a:off x="5194688" y="0"/>
              <a:ext cx="2768582" cy="3852909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8E176CE-A9C4-4C1B-A57E-1721EB8FC6CC}"/>
                </a:ext>
              </a:extLst>
            </p:cNvPr>
            <p:cNvCxnSpPr/>
            <p:nvPr/>
          </p:nvCxnSpPr>
          <p:spPr>
            <a:xfrm>
              <a:off x="5194688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E55113D-0140-4BE7-876A-EB1694FE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70" y="0"/>
              <a:ext cx="0" cy="6858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943FE5-2EE4-49F6-93D8-4C578ED60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97" y="3852909"/>
              <a:ext cx="0" cy="30075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08E9123-F741-473D-A913-984A8D09D698}"/>
                </a:ext>
              </a:extLst>
            </p:cNvPr>
            <p:cNvCxnSpPr/>
            <p:nvPr/>
          </p:nvCxnSpPr>
          <p:spPr>
            <a:xfrm>
              <a:off x="7963270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F9C3E9C-455C-42A0-AB0D-C3C626E77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3850496"/>
              <a:ext cx="7979545" cy="241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3219D18-1291-420A-9E0B-EFE2FB53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270" y="3122528"/>
              <a:ext cx="4228730" cy="24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ente Semitransparente">
            <a:extLst>
              <a:ext uri="{FF2B5EF4-FFF2-40B4-BE49-F238E27FC236}">
                <a16:creationId xmlns:a16="http://schemas.microsoft.com/office/drawing/2014/main" id="{EA0EE78E-0BBB-4B86-A841-719526EE4B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2F7F1B7C-92B1-6D4D-9C5A-2C6E159D0F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9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FEB09F6-0F6A-834C-9BD3-3717F6522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2" name="Linha Separadora">
            <a:extLst>
              <a:ext uri="{FF2B5EF4-FFF2-40B4-BE49-F238E27FC236}">
                <a16:creationId xmlns:a16="http://schemas.microsoft.com/office/drawing/2014/main" id="{B6C72A0D-DE37-8943-82EA-2B9CE0F6C895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EE4A3BCC-9A0A-C14B-92EC-136253EB90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0FAC67-F2F0-AA49-8C40-61406F693E52}"/>
              </a:ext>
            </a:extLst>
          </p:cNvPr>
          <p:cNvSpPr txBox="1"/>
          <p:nvPr userDrawn="1"/>
        </p:nvSpPr>
        <p:spPr>
          <a:xfrm>
            <a:off x="6564430" y="3392215"/>
            <a:ext cx="4770783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Montserrat" pitchFamily="2" charset="-128"/>
                <a:ea typeface="Montserrat" pitchFamily="2" charset="-128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Montserrat" pitchFamily="2" charset="-128"/>
                <a:ea typeface="Montserrat" pitchFamily="2" charset="-128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</a:rPr>
              <a:t>0800 55 1000 </a:t>
            </a:r>
            <a:r>
              <a:rPr lang="pt-BR" sz="1400" dirty="0">
                <a:solidFill>
                  <a:srgbClr val="FF0000"/>
                </a:solidFill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Montserrat" pitchFamily="2" charset="-128"/>
              <a:ea typeface="Montserrat" pitchFamily="2" charset="-128"/>
            </a:endParaRPr>
          </a:p>
          <a:p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F22EA-3422-3E48-A6F8-7A4D5B879B25}"/>
              </a:ext>
            </a:extLst>
          </p:cNvPr>
          <p:cNvSpPr txBox="1"/>
          <p:nvPr userDrawn="1"/>
        </p:nvSpPr>
        <p:spPr>
          <a:xfrm>
            <a:off x="6564430" y="2760149"/>
            <a:ext cx="3722570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Montserrat SemiBold" pitchFamily="2" charset="-128"/>
                <a:ea typeface="Montserrat SemiBold" pitchFamily="2" charset="-128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Montserrat SemiBold" pitchFamily="2" charset="-128"/>
              <a:ea typeface="Montserrat SemiBold" pitchFamily="2" charset="-128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0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2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to FIESP">
            <a:extLst>
              <a:ext uri="{FF2B5EF4-FFF2-40B4-BE49-F238E27FC236}">
                <a16:creationId xmlns:a16="http://schemas.microsoft.com/office/drawing/2014/main" id="{3BD5E538-24A5-4F99-90E2-478F61E9A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58" r="16158" b="13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ente Semitransparente">
            <a:extLst>
              <a:ext uri="{FF2B5EF4-FFF2-40B4-BE49-F238E27FC236}">
                <a16:creationId xmlns:a16="http://schemas.microsoft.com/office/drawing/2014/main" id="{7C6535A8-B21B-4B52-9754-BA3A53B3B6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6CA50963-068D-4C79-B23B-14C7726BFB77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FD2C1DF1-FA54-40A8-A929-903465DED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3B9EAE46-BEF3-4FDA-A4E6-AD594D31C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FA3F2194-F178-480B-9EAD-DF6C1328F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C487CE1-FC7E-40F8-BC0F-8FB864EC57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6126D6-1313-4AD6-9550-EB12B2403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2D1C42BD-0EA7-4548-8F13-2AF9149877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3AAA8-4F3C-7E48-8930-000AE64E0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8FF1FCF6-1558-594E-99F2-03DB42ABDF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4A9154C0-123D-4FCF-9D49-D0495EEE30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A37178AA-5762-43C1-A0EF-0388273744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9479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50BD56-8421-F146-9431-45C02E8D5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4626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10EA7EC5-5E23-864D-AC04-BB19604F5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6AFA59D5-F643-41E9-B31B-D9717363B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8" name="Espaço Reservado- Título">
            <a:extLst>
              <a:ext uri="{FF2B5EF4-FFF2-40B4-BE49-F238E27FC236}">
                <a16:creationId xmlns:a16="http://schemas.microsoft.com/office/drawing/2014/main" id="{1CBB8B2B-F95E-40F2-8286-50D01CCEF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26979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02FE94-D659-E04B-A680-FB7CD9546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B28910FF-2F5B-4946-BDB0-56BEF8552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B88282CB-A3E4-4979-9EC3-D2BF56A3B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A25C3574-FB86-4381-840A-AE4C27E2EC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700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73126-F5DF-7A47-951D-F4B3CF6C1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5D5B3F56-6BA0-A940-B7CD-6EE309FF7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86B92FAE-601A-4DB2-96AF-CEB98A7F8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989961C8-AA68-4137-B177-2118400E1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007879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F33B3A3-51C4-CB43-A8A6-A818D4F135A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E1A6185C-7130-0442-9CA0-E0D14547D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5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0AFA084-21E9-C144-9BA4-D630986B3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C264F2-D835-5541-B98C-5225326FB60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404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0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29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B9A8F7-D97E-5D41-91C4-CAC818D06F4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8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215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5884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40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22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_Fundo_Vermelho">
            <a:extLst>
              <a:ext uri="{FF2B5EF4-FFF2-40B4-BE49-F238E27FC236}">
                <a16:creationId xmlns:a16="http://schemas.microsoft.com/office/drawing/2014/main" id="{29A4330C-C807-4AF6-AFBA-CF5F9817D954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86" r:id="rId9"/>
    <p:sldLayoutId id="2147483687" r:id="rId10"/>
    <p:sldLayoutId id="2147483688" r:id="rId11"/>
    <p:sldLayoutId id="2147483679" r:id="rId12"/>
    <p:sldLayoutId id="2147483772" r:id="rId13"/>
    <p:sldLayoutId id="21474837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_Fundo_Vermelho">
            <a:extLst>
              <a:ext uri="{FF2B5EF4-FFF2-40B4-BE49-F238E27FC236}">
                <a16:creationId xmlns:a16="http://schemas.microsoft.com/office/drawing/2014/main" id="{4C05181F-12E7-481B-9753-29A4AC6E90BD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70" r:id="rId13"/>
    <p:sldLayoutId id="21474837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0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0" r:id="rId3"/>
    <p:sldLayoutId id="21474837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2" r:id="rId2"/>
    <p:sldLayoutId id="2147483753" r:id="rId3"/>
    <p:sldLayoutId id="2147483754" r:id="rId4"/>
    <p:sldLayoutId id="2147483763" r:id="rId5"/>
    <p:sldLayoutId id="2147483764" r:id="rId6"/>
    <p:sldLayoutId id="2147483755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Fxv3JoS1uY8?feature=oembe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0DC1942-974F-4188-8BC4-351226E5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12"/>
            <a:ext cx="9144000" cy="1647888"/>
          </a:xfrm>
        </p:spPr>
        <p:txBody>
          <a:bodyPr>
            <a:normAutofit/>
          </a:bodyPr>
          <a:lstStyle/>
          <a:p>
            <a:r>
              <a:rPr lang="pt-BR" sz="4400" dirty="0"/>
              <a:t>Curso Técnico de Desenvolvimento de Sistemas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7E7FF44A-EB5F-4755-8623-D9560B9F6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71966"/>
          </a:xfrm>
        </p:spPr>
        <p:txBody>
          <a:bodyPr>
            <a:normAutofit/>
          </a:bodyPr>
          <a:lstStyle/>
          <a:p>
            <a:r>
              <a:rPr lang="pt-BR" sz="2000" dirty="0"/>
              <a:t>UC: Hardware e Redes (HARE) – Primeiro Termo</a:t>
            </a:r>
          </a:p>
          <a:p>
            <a:r>
              <a:rPr lang="pt-BR" sz="2000" dirty="0"/>
              <a:t>Aula 1 – História da Computação</a:t>
            </a:r>
          </a:p>
          <a:p>
            <a:endParaRPr lang="pt-BR" sz="2000" dirty="0"/>
          </a:p>
          <a:p>
            <a:r>
              <a:rPr lang="pt-BR" sz="2000" dirty="0"/>
              <a:t>Prof. Douglas Gaspar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Registro de máquinas para calcular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9098D4-C3CC-44FD-BD05-E2BC7CC839A9}"/>
              </a:ext>
            </a:extLst>
          </p:cNvPr>
          <p:cNvSpPr txBox="1"/>
          <p:nvPr/>
        </p:nvSpPr>
        <p:spPr>
          <a:xfrm>
            <a:off x="828001" y="5887099"/>
            <a:ext cx="5897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Máquina analítica de Charles Babbage</a:t>
            </a:r>
          </a:p>
        </p:txBody>
      </p:sp>
      <p:pic>
        <p:nvPicPr>
          <p:cNvPr id="8" name="Imagem 3">
            <a:extLst>
              <a:ext uri="{FF2B5EF4-FFF2-40B4-BE49-F238E27FC236}">
                <a16:creationId xmlns:a16="http://schemas.microsoft.com/office/drawing/2014/main" id="{28AE2E35-3027-4429-A651-CF3A5976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" y="1353624"/>
            <a:ext cx="5897016" cy="441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5">
            <a:extLst>
              <a:ext uri="{FF2B5EF4-FFF2-40B4-BE49-F238E27FC236}">
                <a16:creationId xmlns:a16="http://schemas.microsoft.com/office/drawing/2014/main" id="{8152CC91-2C7A-45A6-B23C-6B49B13A8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03" y="3429000"/>
            <a:ext cx="1888907" cy="1888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6">
            <a:extLst>
              <a:ext uri="{FF2B5EF4-FFF2-40B4-BE49-F238E27FC236}">
                <a16:creationId xmlns:a16="http://schemas.microsoft.com/office/drawing/2014/main" id="{8E330E65-D2FE-45F0-BBA4-8AC60EE1D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0"/>
          <a:stretch>
            <a:fillRect/>
          </a:stretch>
        </p:blipFill>
        <p:spPr bwMode="auto">
          <a:xfrm>
            <a:off x="7299503" y="1402903"/>
            <a:ext cx="1888907" cy="168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EF0E1-D632-4C36-82C0-E80EBD02A102}"/>
              </a:ext>
            </a:extLst>
          </p:cNvPr>
          <p:cNvSpPr txBox="1"/>
          <p:nvPr/>
        </p:nvSpPr>
        <p:spPr>
          <a:xfrm>
            <a:off x="9188410" y="1540093"/>
            <a:ext cx="279545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Charles Babbage</a:t>
            </a:r>
          </a:p>
          <a:p>
            <a:r>
              <a:rPr lang="pt-BR" sz="1400" i="1" dirty="0"/>
              <a:t>Cientista, matemático, filósofo, engenheiro mecânico e inventor considerado como o criado do computador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1B342-1A16-49D9-BCD7-50A240FB170C}"/>
              </a:ext>
            </a:extLst>
          </p:cNvPr>
          <p:cNvSpPr txBox="1"/>
          <p:nvPr/>
        </p:nvSpPr>
        <p:spPr>
          <a:xfrm>
            <a:off x="9205041" y="3524928"/>
            <a:ext cx="27954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Augusta Ada </a:t>
            </a:r>
            <a:r>
              <a:rPr lang="pt-BR" sz="1600" b="1" dirty="0" err="1"/>
              <a:t>Lovelace</a:t>
            </a:r>
            <a:endParaRPr lang="pt-BR" sz="1600" b="1" dirty="0"/>
          </a:p>
          <a:p>
            <a:r>
              <a:rPr lang="pt-BR" sz="1400" i="1" dirty="0"/>
              <a:t>(Condessa de </a:t>
            </a:r>
            <a:r>
              <a:rPr lang="pt-BR" sz="1400" i="1" dirty="0" err="1"/>
              <a:t>Lovelace</a:t>
            </a:r>
            <a:r>
              <a:rPr lang="pt-BR" sz="1400" i="1" dirty="0"/>
              <a:t>)</a:t>
            </a:r>
          </a:p>
          <a:p>
            <a:r>
              <a:rPr lang="pt-BR" sz="1400" i="1" dirty="0"/>
              <a:t>Matemática e escritora  reconhecida por ter escrito o primeiro algoritmo a ser processado por uma máquina. Filha do poeta </a:t>
            </a:r>
            <a:r>
              <a:rPr lang="pt-BR" sz="1400" i="1" dirty="0" err="1"/>
              <a:t>Lord</a:t>
            </a:r>
            <a:r>
              <a:rPr lang="pt-BR" sz="1400" i="1" dirty="0"/>
              <a:t> </a:t>
            </a:r>
            <a:r>
              <a:rPr lang="pt-BR" sz="1400" i="1" dirty="0" err="1"/>
              <a:t>Byraon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3183662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484563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Um dos primeiros recursos para se enviar dados a uma máquina foi o cartão perfurado.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Criado por volta de 1833 continha uma sequência de furos os quais indicavam para a máquina a sequência de procedimentos que deveriam ser realizados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Como era possível enviar comandos às máquinas?</a:t>
            </a:r>
          </a:p>
        </p:txBody>
      </p:sp>
      <p:pic>
        <p:nvPicPr>
          <p:cNvPr id="4" name="Imagem 3" descr="Recorte de Tela">
            <a:extLst>
              <a:ext uri="{FF2B5EF4-FFF2-40B4-BE49-F238E27FC236}">
                <a16:creationId xmlns:a16="http://schemas.microsoft.com/office/drawing/2014/main" id="{65341F75-43CF-4447-AB0F-47000D670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370" y="3705339"/>
            <a:ext cx="6915259" cy="301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33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Considerado como o pai da lógica moderna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Desenvolveu, em 1847, um sistema lógico que diminuía a representação de valores usando apenas os números 0 e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Mesmo com somente dois algarismos é possível representar qualquer valor da base decimal (de 0 a 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Número 1 : significa Ativado , Ligado, Verdadeiro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Número 0 : significa Desativado , Desligado, Falso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Todos computadores modernos utilizam a teoria de </a:t>
            </a:r>
            <a:r>
              <a:rPr lang="pt-BR" sz="2800" dirty="0" err="1"/>
              <a:t>Boole</a:t>
            </a:r>
            <a:r>
              <a:rPr lang="pt-BR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teoria de </a:t>
            </a:r>
            <a:r>
              <a:rPr lang="pt-BR" dirty="0" err="1"/>
              <a:t>Boole</a:t>
            </a:r>
            <a:endParaRPr lang="pt-BR" dirty="0"/>
          </a:p>
        </p:txBody>
      </p:sp>
      <p:pic>
        <p:nvPicPr>
          <p:cNvPr id="4" name="Imagem 1">
            <a:extLst>
              <a:ext uri="{FF2B5EF4-FFF2-40B4-BE49-F238E27FC236}">
                <a16:creationId xmlns:a16="http://schemas.microsoft.com/office/drawing/2014/main" id="{45268D1F-CED9-4E63-9B2C-2EA14485E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9251" r="45828"/>
          <a:stretch/>
        </p:blipFill>
        <p:spPr bwMode="auto">
          <a:xfrm flipH="1">
            <a:off x="10161430" y="3406462"/>
            <a:ext cx="1594611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32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válvula inventada pelo famoso cientista Thomaz Alva Edison em 1883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válvula eletrônica (também chamada de termiônica) tem como objetivo controlar uma tensão por meio de um eletrodo e com ganho de ampliação, ou seja, com uma pequena tensão de entrada é possível controlar uma grande tensão na placa de saída.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Avanços tecnológicos</a:t>
            </a:r>
          </a:p>
        </p:txBody>
      </p:sp>
    </p:spTree>
    <p:extLst>
      <p:ext uri="{BB962C8B-B14F-4D97-AF65-F5344CB8AC3E}">
        <p14:creationId xmlns:p14="http://schemas.microsoft.com/office/powerpoint/2010/main" val="341963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Exemplos de válvula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B994F93-B713-4443-A804-7F723A38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35" y="2340304"/>
            <a:ext cx="7082113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7A6AECF-8A13-4C56-9772-AC00BBAC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426" y="2340304"/>
            <a:ext cx="1714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8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Hoje em dia é difícil encontrar equipamentos com válvula eletrônica. Alguns televisores de tubos de raios catódicos ainda a utilizavam.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Devido a sua fragilidade (vidro) e por não resistirem a grandes temperatura e a tensão de trabalho, as válvulas foram substituídas por transistores.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Avanços tecnológicos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B19F2E-9DB7-40DE-8702-58E77820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545" y="3605318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96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Hermann </a:t>
            </a:r>
            <a:r>
              <a:rPr lang="pt-BR" sz="2800" dirty="0" err="1"/>
              <a:t>Hollerith</a:t>
            </a:r>
            <a:r>
              <a:rPr lang="pt-BR" sz="2800" dirty="0"/>
              <a:t> criou a máquina de </a:t>
            </a:r>
            <a:r>
              <a:rPr lang="pt-BR" sz="2800" dirty="0" err="1"/>
              <a:t>Hollerith</a:t>
            </a:r>
            <a:r>
              <a:rPr lang="pt-BR" sz="2800" dirty="0"/>
              <a:t>, para os EUA realizar o censo da população de 1890.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 o sucesso de sua invenção criou a empresa chamada “</a:t>
            </a:r>
            <a:r>
              <a:rPr lang="pt-BR" sz="2800" i="1" dirty="0" err="1"/>
              <a:t>Tabulation</a:t>
            </a:r>
            <a:r>
              <a:rPr lang="pt-BR" sz="2800" i="1" dirty="0"/>
              <a:t> </a:t>
            </a:r>
            <a:r>
              <a:rPr lang="pt-BR" sz="2800" i="1" dirty="0" err="1"/>
              <a:t>Machine</a:t>
            </a:r>
            <a:r>
              <a:rPr lang="pt-BR" sz="2800" i="1" dirty="0"/>
              <a:t> </a:t>
            </a:r>
            <a:r>
              <a:rPr lang="pt-BR" sz="2800" i="1" dirty="0" err="1"/>
              <a:t>Company</a:t>
            </a:r>
            <a:r>
              <a:rPr lang="pt-BR" sz="28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Alguns anos depois e após algumas</a:t>
            </a:r>
          </a:p>
          <a:p>
            <a:r>
              <a:rPr lang="pt-BR" sz="2800" dirty="0"/>
              <a:t>    fusões, ela deu origem a empresa</a:t>
            </a:r>
          </a:p>
          <a:p>
            <a:r>
              <a:rPr lang="pt-BR" sz="2800" dirty="0"/>
              <a:t>    que conhecemos hoje com o nome</a:t>
            </a:r>
          </a:p>
          <a:p>
            <a:r>
              <a:rPr lang="pt-BR" sz="2800" dirty="0"/>
              <a:t>    de IBM.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Avanços tecnológicos</a:t>
            </a:r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83D1B48-75CF-4972-8755-818B30D41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113" y="2942381"/>
            <a:ext cx="4040541" cy="350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6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Primeiro computador Moderno foi inventado pelo professor Howard Hathaway </a:t>
            </a:r>
            <a:r>
              <a:rPr lang="pt-BR" sz="2800" dirty="0" err="1"/>
              <a:t>Aiken</a:t>
            </a:r>
            <a:r>
              <a:rPr lang="pt-BR" sz="2800" dirty="0"/>
              <a:t> da Universidade de Harvard, nos E.U.A. em 1944 e foi chamado de MARK I.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Avanços tecnológicos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93309DD-765E-43CE-860E-DB262FE4F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91" y="2522588"/>
            <a:ext cx="5892531" cy="37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 descr="Recorte de Tela">
            <a:extLst>
              <a:ext uri="{FF2B5EF4-FFF2-40B4-BE49-F238E27FC236}">
                <a16:creationId xmlns:a16="http://schemas.microsoft.com/office/drawing/2014/main" id="{7297E6E1-02EE-46D4-ABF4-EC442E378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31" y="2708920"/>
            <a:ext cx="4083298" cy="34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Em 1947, os engenheiros que trabalhavam com o  Mark I encontraram uma traça entre seus circuitos (motivo de um problema no funcionamento) e prenderam-na no livro de registro e rotularam-na como o “primeiro bug” encontrado.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Curiosidade</a:t>
            </a:r>
          </a:p>
        </p:txBody>
      </p:sp>
      <p:pic>
        <p:nvPicPr>
          <p:cNvPr id="7" name="Imagem 6" descr="Recorte de Tela">
            <a:extLst>
              <a:ext uri="{FF2B5EF4-FFF2-40B4-BE49-F238E27FC236}">
                <a16:creationId xmlns:a16="http://schemas.microsoft.com/office/drawing/2014/main" id="{4413FC30-6B08-43D2-BCCB-FA12E9327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22" y="2780934"/>
            <a:ext cx="5201555" cy="36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9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A segunda guerra mundial foi um grande incentivo no desenvolvimento de computadores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Como era necessário uma vantagem em relação aos outros países, foram criadas diversas máquinas para realização de cálculos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Tarefas de decriptação de mensagens inimigas e criação de novas armas mais inteligentes também estavam entre os projetos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Os que mais se destacaram foi o Mark I e o </a:t>
            </a:r>
            <a:r>
              <a:rPr lang="pt-BR" altLang="pt-BR" sz="2800" dirty="0" err="1"/>
              <a:t>Colossus</a:t>
            </a:r>
            <a:r>
              <a:rPr lang="pt-BR" altLang="pt-BR" sz="2800" dirty="0"/>
              <a:t>, em 1946, criado por Allan Turing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Avanços tecnológicos</a:t>
            </a:r>
          </a:p>
        </p:txBody>
      </p:sp>
    </p:spTree>
    <p:extLst>
      <p:ext uri="{BB962C8B-B14F-4D97-AF65-F5344CB8AC3E}">
        <p14:creationId xmlns:p14="http://schemas.microsoft.com/office/powerpoint/2010/main" val="64268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1871E4D-CEC6-4012-9140-93E735271A9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Nessa aula será(</a:t>
            </a:r>
            <a:r>
              <a:rPr lang="pt-BR" dirty="0" err="1"/>
              <a:t>ão</a:t>
            </a:r>
            <a:r>
              <a:rPr lang="pt-BR" dirty="0"/>
              <a:t>) abordado(s) o(s) seguinte(s) assunto(s) - (Conhecimento(s)):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História da Computação (Terminologia)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Grandezas de Sistemas Computacionais (Sistemas numéricos)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Relacionados a(os) seguinte(s) Fundamento(s) Técnico(s) e Científico(s):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Identificar as terminologias de grandezas utilizadas em sistemas computacionais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420B8F-E691-4E5E-BC23-E107C3F8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Contextualização com o plano de aula</a:t>
            </a:r>
          </a:p>
        </p:txBody>
      </p:sp>
    </p:spTree>
    <p:extLst>
      <p:ext uri="{BB962C8B-B14F-4D97-AF65-F5344CB8AC3E}">
        <p14:creationId xmlns:p14="http://schemas.microsoft.com/office/powerpoint/2010/main" val="290379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ENIAC (Elétrica Numérica Integrador </a:t>
            </a:r>
            <a:r>
              <a:rPr lang="pt-BR" altLang="pt-BR" sz="2800" dirty="0" err="1"/>
              <a:t>and</a:t>
            </a:r>
            <a:r>
              <a:rPr lang="pt-BR" altLang="pt-BR" sz="2800" dirty="0"/>
              <a:t> </a:t>
            </a:r>
            <a:r>
              <a:rPr lang="pt-BR" altLang="pt-BR" sz="2800" dirty="0" err="1"/>
              <a:t>Calculator</a:t>
            </a:r>
            <a:r>
              <a:rPr lang="pt-BR" altLang="pt-BR" sz="2800" dirty="0"/>
              <a:t>) foi desenvolvido pelos cientistas norte-americanos John </a:t>
            </a:r>
            <a:r>
              <a:rPr lang="pt-BR" altLang="pt-BR" sz="2800" dirty="0" err="1"/>
              <a:t>Eckert</a:t>
            </a:r>
            <a:r>
              <a:rPr lang="pt-BR" altLang="pt-BR" sz="2800" dirty="0"/>
              <a:t> e John </a:t>
            </a:r>
            <a:r>
              <a:rPr lang="pt-BR" altLang="pt-BR" sz="2800" dirty="0" err="1"/>
              <a:t>Mauchly</a:t>
            </a:r>
            <a:r>
              <a:rPr lang="pt-BR" altLang="pt-BR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Era por volta de 1000 vezes mais rápida que qualquer outra que existia na época 1946</a:t>
            </a:r>
            <a:br>
              <a:rPr lang="pt-BR" altLang="pt-BR" sz="2800" dirty="0"/>
            </a:br>
            <a:endParaRPr lang="pt-BR" alt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Primeiro computador de grande escala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0A7C3C-C9F1-47B3-BE81-CD0F15277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51" y="3189654"/>
            <a:ext cx="4250027" cy="32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5F86E2-D1FD-4B95-9469-7842B3349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35" y="3189655"/>
            <a:ext cx="4915270" cy="32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67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Os computadores fabricados com válvulas estavam com seus dias contados, pois em 1947 a </a:t>
            </a:r>
            <a:r>
              <a:rPr lang="pt-BR" altLang="pt-BR" sz="2800" dirty="0" err="1"/>
              <a:t>Beel</a:t>
            </a:r>
            <a:r>
              <a:rPr lang="pt-BR" altLang="pt-BR" sz="2800" dirty="0"/>
              <a:t> </a:t>
            </a:r>
            <a:r>
              <a:rPr lang="pt-BR" altLang="pt-BR" sz="2800" dirty="0" err="1"/>
              <a:t>Telephone</a:t>
            </a:r>
            <a:r>
              <a:rPr lang="pt-BR" altLang="pt-BR" sz="2800" dirty="0"/>
              <a:t> inventou o transistor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Levou-se um tempo para que o transistor fosse usado devido ao alto custo de sua matéria prima (germânio)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Mas em 1954 a ideia foi colocada em prática com a criação do primeiro transistor de Silício, um mineral mais comum e abundante.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Criação do transistor</a:t>
            </a:r>
          </a:p>
        </p:txBody>
      </p:sp>
    </p:spTree>
    <p:extLst>
      <p:ext uri="{BB962C8B-B14F-4D97-AF65-F5344CB8AC3E}">
        <p14:creationId xmlns:p14="http://schemas.microsoft.com/office/powerpoint/2010/main" val="393429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Em 1958 Jack Kilby da Texas </a:t>
            </a:r>
            <a:r>
              <a:rPr lang="pt-BR" altLang="pt-BR" sz="2800" dirty="0" err="1"/>
              <a:t>Intruments</a:t>
            </a:r>
            <a:r>
              <a:rPr lang="pt-BR" altLang="pt-BR" sz="2800" dirty="0"/>
              <a:t>, inventou o circuito integrado (chip)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Ele colocou vários transistores em apenas uma pastilha, diminuindo o tamanho de placas eletrônicas.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Criação do circuito integrado</a:t>
            </a:r>
          </a:p>
        </p:txBody>
      </p:sp>
      <p:pic>
        <p:nvPicPr>
          <p:cNvPr id="4" name="Imagem 1">
            <a:extLst>
              <a:ext uri="{FF2B5EF4-FFF2-40B4-BE49-F238E27FC236}">
                <a16:creationId xmlns:a16="http://schemas.microsoft.com/office/drawing/2014/main" id="{8A4C506C-C878-42F1-BCFE-A5C6A9D34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43" y="2953493"/>
            <a:ext cx="5040313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46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Quantos transistores possuem um processador Intel Core i7?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z="2800" dirty="0"/>
              <a:t>4,7 bilhões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alt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Processador moderno</a:t>
            </a:r>
          </a:p>
        </p:txBody>
      </p:sp>
      <p:pic>
        <p:nvPicPr>
          <p:cNvPr id="7" name="Espaço Reservado para Conteúdo 3" descr="Recorte de Tela">
            <a:extLst>
              <a:ext uri="{FF2B5EF4-FFF2-40B4-BE49-F238E27FC236}">
                <a16:creationId xmlns:a16="http://schemas.microsoft.com/office/drawing/2014/main" id="{8E3DEE87-3502-4B96-A359-EA53DE814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891" y="2764050"/>
            <a:ext cx="442021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8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alt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Processador moderno</a:t>
            </a:r>
          </a:p>
        </p:txBody>
      </p:sp>
      <p:pic>
        <p:nvPicPr>
          <p:cNvPr id="5" name="Imagem 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534079F8-CF79-4CC9-B900-2EBEAACBF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65" y="1462193"/>
            <a:ext cx="5962650" cy="4286250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9170AA60-549B-45B5-955E-63D017E3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310" y="2019300"/>
            <a:ext cx="3952895" cy="31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alt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Processador moderno</a:t>
            </a:r>
          </a:p>
        </p:txBody>
      </p:sp>
      <p:pic>
        <p:nvPicPr>
          <p:cNvPr id="4" name="Mídia Online 3" title="Zoom Into a Microchip">
            <a:hlinkClick r:id="" action="ppaction://media"/>
            <a:extLst>
              <a:ext uri="{FF2B5EF4-FFF2-40B4-BE49-F238E27FC236}">
                <a16:creationId xmlns:a16="http://schemas.microsoft.com/office/drawing/2014/main" id="{E2CD6B61-406F-4348-A96A-20DF012936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78656" y="1572083"/>
            <a:ext cx="7434688" cy="42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Junção dos termos </a:t>
            </a:r>
            <a:r>
              <a:rPr lang="pt-BR" sz="2800" b="1" dirty="0"/>
              <a:t>Hard </a:t>
            </a:r>
            <a:r>
              <a:rPr lang="pt-BR" sz="2800" dirty="0"/>
              <a:t>e </a:t>
            </a:r>
            <a:r>
              <a:rPr lang="pt-BR" sz="2800" b="1" dirty="0" err="1"/>
              <a:t>Ware</a:t>
            </a:r>
            <a:endParaRPr lang="pt-BR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Hard pode ser traduzido como: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rígido, duro, sólido;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Ware</a:t>
            </a:r>
            <a:r>
              <a:rPr lang="pt-BR" sz="2800" dirty="0"/>
              <a:t> pode ser traduzido como: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bens, objetos manufaturados;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Definição original de “Hardware”: é utilizada para referenciar objetos metálicos como, por exemplo: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Ferramentas, talheres, fechaduras,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Não é antônimo de “Software” (parte lógica)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é hardware?</a:t>
            </a:r>
          </a:p>
        </p:txBody>
      </p:sp>
    </p:spTree>
    <p:extLst>
      <p:ext uri="{BB962C8B-B14F-4D97-AF65-F5344CB8AC3E}">
        <p14:creationId xmlns:p14="http://schemas.microsoft.com/office/powerpoint/2010/main" val="41780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Realizar cálculos</a:t>
            </a:r>
            <a:endParaRPr lang="pt-BR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primeira calculadora inventada foi o Ábaco.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Seu primeiro registro é datado de 5.000 a.C. nos povoados da Mesopotâmia e usado posteriormente por outros povos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função do computador?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A5EBF5-D11F-44DE-A3C2-629500C78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2" y="3605318"/>
            <a:ext cx="45624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4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Primeira máquina de somar foi inventada em 1642 por Blaise Pascal, um matemático francês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Construída com engrenagens em seu interior com o objetivo de facilitar a profissão do pai que era contador.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Inicialmente a máquina realização as operações matemáticas de soma e subtração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Em 1672 o Matemático Alemão Gottfried </a:t>
            </a:r>
            <a:r>
              <a:rPr lang="pt-BR" sz="2800" dirty="0" err="1"/>
              <a:t>Leibnitz</a:t>
            </a:r>
            <a:r>
              <a:rPr lang="pt-BR" sz="2800" dirty="0"/>
              <a:t> conseguiu aprimorar a máquina, fazendo com ela realiza-se as operações de multiplicar e dividir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Registro de máquinas para calcular</a:t>
            </a:r>
          </a:p>
        </p:txBody>
      </p:sp>
    </p:spTree>
    <p:extLst>
      <p:ext uri="{BB962C8B-B14F-4D97-AF65-F5344CB8AC3E}">
        <p14:creationId xmlns:p14="http://schemas.microsoft.com/office/powerpoint/2010/main" val="409342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Registro de máquinas para calcular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1AB9E8-19F9-47B7-92E3-41C5096E6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32" y="1360146"/>
            <a:ext cx="7567335" cy="413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49098D4-C3CC-44FD-BD05-E2BC7CC839A9}"/>
              </a:ext>
            </a:extLst>
          </p:cNvPr>
          <p:cNvSpPr txBox="1"/>
          <p:nvPr/>
        </p:nvSpPr>
        <p:spPr>
          <a:xfrm>
            <a:off x="2356834" y="5615189"/>
            <a:ext cx="750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Máquina de calcular de Blaise Pascal</a:t>
            </a:r>
          </a:p>
        </p:txBody>
      </p:sp>
    </p:spTree>
    <p:extLst>
      <p:ext uri="{BB962C8B-B14F-4D97-AF65-F5344CB8AC3E}">
        <p14:creationId xmlns:p14="http://schemas.microsoft.com/office/powerpoint/2010/main" val="398130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Em 1822 o matemático inglês Charles P. Babbage projetou a máquina das diferenças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Ela calculava funções  de trigonometria e logaritmos e é considerada como a percursora do computador moderno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Sua principal diferença era devido a um mecanismo de entrada, processamento e saída de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Esta máquina só foi construída anos depois, devido a falta de recursos técnicos e financeiros da época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Registro de máquinas para calcular</a:t>
            </a:r>
          </a:p>
        </p:txBody>
      </p:sp>
    </p:spTree>
    <p:extLst>
      <p:ext uri="{BB962C8B-B14F-4D97-AF65-F5344CB8AC3E}">
        <p14:creationId xmlns:p14="http://schemas.microsoft.com/office/powerpoint/2010/main" val="417189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Registro de máquinas para calcular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9098D4-C3CC-44FD-BD05-E2BC7CC839A9}"/>
              </a:ext>
            </a:extLst>
          </p:cNvPr>
          <p:cNvSpPr txBox="1"/>
          <p:nvPr/>
        </p:nvSpPr>
        <p:spPr>
          <a:xfrm>
            <a:off x="2463617" y="6244155"/>
            <a:ext cx="750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Máquina de calcular projetada por Charles Babbage</a:t>
            </a:r>
          </a:p>
        </p:txBody>
      </p:sp>
      <p:pic>
        <p:nvPicPr>
          <p:cNvPr id="7" name="Imagem 3">
            <a:extLst>
              <a:ext uri="{FF2B5EF4-FFF2-40B4-BE49-F238E27FC236}">
                <a16:creationId xmlns:a16="http://schemas.microsoft.com/office/drawing/2014/main" id="{F1339BF5-59FD-4A9C-8A2A-91A189A31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08" y="1085318"/>
            <a:ext cx="7508383" cy="496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22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mesmo matemática Charles P. Babbage também projetou a máquina analítica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 a primeira pessoa a criar um algoritmo de máquina foi a Augusta Ada </a:t>
            </a:r>
            <a:r>
              <a:rPr lang="pt-BR" sz="2800" dirty="0" err="1"/>
              <a:t>Lovelace</a:t>
            </a: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Ela é considerada a primeira programadora da história e criou uma sequência de comandos que foram enviados para a máquina de análise de Charles Babbage, em outubro de 1842.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Registro de máquinas para calcular</a:t>
            </a:r>
          </a:p>
        </p:txBody>
      </p:sp>
    </p:spTree>
    <p:extLst>
      <p:ext uri="{BB962C8B-B14F-4D97-AF65-F5344CB8AC3E}">
        <p14:creationId xmlns:p14="http://schemas.microsoft.com/office/powerpoint/2010/main" val="839504206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ENAI-SP - Tema Cinz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ENAI-SP - Tema Vermel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apas com imag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Fundos Lis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4E9A4F2BC4A3488E12E1EDDA9881CC" ma:contentTypeVersion="13" ma:contentTypeDescription="Crie um novo documento." ma:contentTypeScope="" ma:versionID="51136bbc89e3a0d69fb7e64aea836c76">
  <xsd:schema xmlns:xsd="http://www.w3.org/2001/XMLSchema" xmlns:xs="http://www.w3.org/2001/XMLSchema" xmlns:p="http://schemas.microsoft.com/office/2006/metadata/properties" xmlns:ns3="c5405684-500b-4834-bd14-d0bafa408ee0" xmlns:ns4="16e6f572-53b7-498f-b26c-7162b70d362d" targetNamespace="http://schemas.microsoft.com/office/2006/metadata/properties" ma:root="true" ma:fieldsID="9c7c883a16bd294b244293cd57bdaa07" ns3:_="" ns4:_="">
    <xsd:import namespace="c5405684-500b-4834-bd14-d0bafa408ee0"/>
    <xsd:import namespace="16e6f572-53b7-498f-b26c-7162b70d36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05684-500b-4834-bd14-d0bafa408e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f572-53b7-498f-b26c-7162b70d3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9B75AC-9E03-4358-B6FF-E8ADF3E64D04}">
  <ds:schemaRefs>
    <ds:schemaRef ds:uri="16e6f572-53b7-498f-b26c-7162b70d362d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5405684-500b-4834-bd14-d0bafa408ee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81655A4-22E1-4470-9A75-C86D1EE4BE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405684-500b-4834-bd14-d0bafa408ee0"/>
    <ds:schemaRef ds:uri="16e6f572-53b7-498f-b26c-7162b70d3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1109</Words>
  <Application>Microsoft Office PowerPoint</Application>
  <PresentationFormat>Widescreen</PresentationFormat>
  <Paragraphs>106</Paragraphs>
  <Slides>25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25</vt:i4>
      </vt:variant>
    </vt:vector>
  </HeadingPairs>
  <TitlesOfParts>
    <vt:vector size="41" baseType="lpstr">
      <vt:lpstr>Montserrat Light</vt:lpstr>
      <vt:lpstr>Calibri</vt:lpstr>
      <vt:lpstr>Montserrat SemiBold</vt:lpstr>
      <vt:lpstr>Montserrat Medium</vt:lpstr>
      <vt:lpstr>Gotham-Book</vt:lpstr>
      <vt:lpstr>Montserrat Black</vt:lpstr>
      <vt:lpstr>Montserrat</vt:lpstr>
      <vt:lpstr>Arial</vt:lpstr>
      <vt:lpstr>1_SENAI-SP - Tema Vermelho Fundo Branco</vt:lpstr>
      <vt:lpstr>2_SENAI-SP - Tema Cinza Fundo Branco</vt:lpstr>
      <vt:lpstr>3_SENAI-SP - Tema Cinza Escuro</vt:lpstr>
      <vt:lpstr>4_SENAI-SP - Tema Vermelho</vt:lpstr>
      <vt:lpstr>5_Aberturas</vt:lpstr>
      <vt:lpstr>6_Encerramentos</vt:lpstr>
      <vt:lpstr>7_Capas com imagens</vt:lpstr>
      <vt:lpstr>8_Fundos Lisos</vt:lpstr>
      <vt:lpstr>Curso Técnico de Desenvolvimento de Sistemas</vt:lpstr>
      <vt:lpstr>Contextualização com o plano de aula</vt:lpstr>
      <vt:lpstr>O que é hardware?</vt:lpstr>
      <vt:lpstr>Qual a função do computador?</vt:lpstr>
      <vt:lpstr>Registro de máquinas para calcular</vt:lpstr>
      <vt:lpstr>Registro de máquinas para calcular</vt:lpstr>
      <vt:lpstr>Registro de máquinas para calcular</vt:lpstr>
      <vt:lpstr>Registro de máquinas para calcular</vt:lpstr>
      <vt:lpstr>Registro de máquinas para calcular</vt:lpstr>
      <vt:lpstr>Registro de máquinas para calcular</vt:lpstr>
      <vt:lpstr>Como era possível enviar comandos às máquinas?</vt:lpstr>
      <vt:lpstr>A teoria de Boole</vt:lpstr>
      <vt:lpstr>Avanços tecnológicos</vt:lpstr>
      <vt:lpstr>Exemplos de válvula</vt:lpstr>
      <vt:lpstr>Avanços tecnológicos</vt:lpstr>
      <vt:lpstr>Avanços tecnológicos</vt:lpstr>
      <vt:lpstr>Avanços tecnológicos</vt:lpstr>
      <vt:lpstr>Curiosidade</vt:lpstr>
      <vt:lpstr>Avanços tecnológicos</vt:lpstr>
      <vt:lpstr>Primeiro computador de grande escala</vt:lpstr>
      <vt:lpstr>Criação do transistor</vt:lpstr>
      <vt:lpstr>Criação do circuito integrado</vt:lpstr>
      <vt:lpstr>Processador moderno</vt:lpstr>
      <vt:lpstr>Processador moderno</vt:lpstr>
      <vt:lpstr>Processador moderno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Douglas Gaspar</cp:lastModifiedBy>
  <cp:revision>70</cp:revision>
  <dcterms:created xsi:type="dcterms:W3CDTF">2019-11-26T12:04:44Z</dcterms:created>
  <dcterms:modified xsi:type="dcterms:W3CDTF">2021-08-02T22:08:25Z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0x010100564E9A4F2BC4A3488E12E1EDDA9881CC</vt:lpwstr>
  </property>
</Properties>
</file>